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332" r:id="rId2"/>
    <p:sldId id="533" r:id="rId3"/>
    <p:sldId id="534" r:id="rId4"/>
    <p:sldId id="539" r:id="rId5"/>
    <p:sldId id="547" r:id="rId6"/>
    <p:sldId id="548" r:id="rId7"/>
    <p:sldId id="549" r:id="rId8"/>
    <p:sldId id="54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AFF7DC"/>
    <a:srgbClr val="00682F"/>
    <a:srgbClr val="0E35DC"/>
    <a:srgbClr val="FFFFCC"/>
    <a:srgbClr val="AFF282"/>
    <a:srgbClr val="6600FF"/>
    <a:srgbClr val="81F3C8"/>
    <a:srgbClr val="CD903F"/>
    <a:srgbClr val="82A5D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667" autoAdjust="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1324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г.</c:v>
                </c:pt>
                <c:pt idx="1">
                  <c:v>2015 г.</c:v>
                </c:pt>
                <c:pt idx="2">
                  <c:v>2016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263</c:v>
                </c:pt>
                <c:pt idx="2">
                  <c:v>228</c:v>
                </c:pt>
              </c:numCache>
            </c:numRef>
          </c:val>
        </c:ser>
        <c:dLbls>
          <c:showVal val="1"/>
        </c:dLbls>
        <c:shape val="cylinder"/>
        <c:axId val="126019456"/>
        <c:axId val="126050688"/>
        <c:axId val="0"/>
      </c:bar3DChart>
      <c:catAx>
        <c:axId val="1260194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135" b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050688"/>
        <c:crosses val="autoZero"/>
        <c:auto val="1"/>
        <c:lblAlgn val="ctr"/>
        <c:lblOffset val="100"/>
      </c:catAx>
      <c:valAx>
        <c:axId val="126050688"/>
        <c:scaling>
          <c:orientation val="minMax"/>
        </c:scaling>
        <c:delete val="1"/>
        <c:axPos val="l"/>
        <c:numFmt formatCode="General" sourceLinked="1"/>
        <c:tickLblPos val="nextTo"/>
        <c:crossAx val="126019456"/>
        <c:crosses val="autoZero"/>
        <c:crossBetween val="between"/>
      </c:valAx>
      <c:spPr>
        <a:noFill/>
        <a:ln w="24024">
          <a:noFill/>
        </a:ln>
      </c:spPr>
    </c:plotArea>
    <c:plotVisOnly val="1"/>
    <c:dispBlanksAs val="gap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465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5D1F14-A1CB-4194-925C-633AE935B727}" type="datetimeFigureOut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87C7B1B-74F7-4054-815C-B54AE1D8B5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788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altLang="ru-RU" dirty="0" smtClean="0">
              <a:cs typeface="Arial" charset="0"/>
            </a:endParaRP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4D14C15-1ED4-44C4-8F87-803C58BB12EE}" type="slidenum">
              <a:rPr kumimoji="0" lang="ru-RU" altLang="ru-RU" sz="1200">
                <a:latin typeface="Calibri" pitchFamily="34" charset="0"/>
              </a:rPr>
              <a:pPr eaLnBrk="1" hangingPunct="1"/>
              <a:t>1</a:t>
            </a:fld>
            <a:endParaRPr kumimoji="0"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3922F0-676C-4618-8853-1186E324DAF1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0B3BB-A9CD-479C-A437-5D5CBC18C6AF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1B16-E086-4554-826B-21B403A2C9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034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4BA1-2DA6-4320-B9DA-3753FC01C91E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933ED-5354-48F9-9489-A2BF68B46C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6659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E519-7CDC-45E6-89E7-50BF0AE1B6C9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B5145-2918-4E4F-8EE4-76678A4286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8177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D809-7CCC-427C-96C0-F265E5C5A4A6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8B9D7-DF21-4B29-86F8-00E9E4C97D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3270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854B4-280C-4CFC-A11D-95EAA90CB8AE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5ED89-A385-4654-9675-9E2E3DBCA0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9856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C32F-FDA9-41FF-9B25-F15916CD4AE3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40290-9CA9-40E5-A155-D8562B64CF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6390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5ECAD-3A5F-40B0-AC5D-5E45CDF885BB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40E53-1104-4D18-B192-5D584D1548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0339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F01B-9344-42C6-A358-5C917BAE8E61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C3ADE-631B-4F5D-955F-FAB2573651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0057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AF39D-A2A2-43E4-80E0-9FB0F7CB9AD0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2EF2C-7619-4A7F-8EA5-EF6002B17F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2931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40FDE-3BD5-4D4B-80D4-78B33F5E132C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B7307-97F6-4B90-9B8E-74945F9FD7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138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3677C-6C33-46AB-971A-1694ABA9DD2E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B3C7-CEA9-435B-9236-B3C8C97764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558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BD710C-9605-468B-A9FA-06375D56032C}" type="datetime1">
              <a:rPr lang="ru-RU" altLang="ru-RU"/>
              <a:pPr>
                <a:defRPr/>
              </a:pPr>
              <a:t>06.12.2016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0A81DA-E2B1-4C4B-B924-981B236881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9"/>
          <p:cNvSpPr txBox="1">
            <a:spLocks noChangeArrowheads="1"/>
          </p:cNvSpPr>
          <p:nvPr/>
        </p:nvSpPr>
        <p:spPr bwMode="auto">
          <a:xfrm>
            <a:off x="6000760" y="5143513"/>
            <a:ext cx="3035290" cy="1021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kumimoji="0" lang="ru-RU" alt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Докладчик:</a:t>
            </a:r>
          </a:p>
          <a:p>
            <a:pPr algn="r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kumimoji="0" lang="ru-RU" alt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Руководитель Управления  </a:t>
            </a:r>
          </a:p>
          <a:p>
            <a:pPr algn="r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kumimoji="0" lang="ru-RU" alt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Курек</a:t>
            </a:r>
            <a:r>
              <a:rPr kumimoji="0" lang="ru-RU" alt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Оксана Петровна</a:t>
            </a:r>
            <a:endParaRPr kumimoji="0" lang="ru-RU" alt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29"/>
          <p:cNvSpPr txBox="1">
            <a:spLocks noChangeArrowheads="1"/>
          </p:cNvSpPr>
          <p:nvPr/>
        </p:nvSpPr>
        <p:spPr bwMode="auto">
          <a:xfrm>
            <a:off x="0" y="6557963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kumimoji="0" lang="ru-RU" altLang="ru-RU" sz="1600" b="1" dirty="0" smtClean="0">
                <a:solidFill>
                  <a:srgbClr val="002060"/>
                </a:solidFill>
              </a:rPr>
              <a:t>Иркутск, 2016</a:t>
            </a:r>
            <a:endParaRPr kumimoji="0" lang="ru-RU" altLang="ru-RU" sz="1600" b="1" dirty="0">
              <a:solidFill>
                <a:srgbClr val="002060"/>
              </a:solidFill>
            </a:endParaRPr>
          </a:p>
        </p:txBody>
      </p:sp>
      <p:pic>
        <p:nvPicPr>
          <p:cNvPr id="2053" name="Рисунок 15" descr="stripe 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16"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00101" y="142852"/>
            <a:ext cx="778674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kumimoji="0" lang="ru-RU" altLang="ru-RU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kumimoji="0" lang="ru-RU" alt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УПРАВЛЕНИЕ РОСПРИРОДНАДЗОРА ПО ИРКУТСКОЙ ОБЛАСТИ</a:t>
            </a:r>
            <a:endParaRPr kumimoji="0" lang="ru-RU" altLang="ru-RU" sz="1800" b="1" dirty="0" smtClean="0">
              <a:solidFill>
                <a:srgbClr val="FFFF00"/>
              </a:solidFill>
              <a:latin typeface="Calibri" pitchFamily="34" charset="0"/>
            </a:endParaRPr>
          </a:p>
        </p:txBody>
      </p:sp>
      <p:pic>
        <p:nvPicPr>
          <p:cNvPr id="8" name="Picture 2" descr="C:\Users\lyahovij\Desktop\gran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3357562"/>
            <a:ext cx="3286148" cy="3143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14337" name="Rectangle 1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1406" y="1500174"/>
            <a:ext cx="892975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450850" algn="ctr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0E35DC"/>
                </a:solidFill>
              </a:rPr>
              <a:t>Об экологических проблемах обеспечения </a:t>
            </a:r>
          </a:p>
          <a:p>
            <a:pPr marL="0" indent="450850" algn="ctr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0E35DC"/>
                </a:solidFill>
              </a:rPr>
              <a:t>социально-экономического развития Байкальской природной территории</a:t>
            </a:r>
            <a:endParaRPr lang="ru-RU" sz="2400" dirty="0" smtClean="0">
              <a:solidFill>
                <a:srgbClr val="0E35DC"/>
              </a:solidFill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890414"/>
            <a:ext cx="7740923" cy="59229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15" descr="stripe 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16"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000100" y="214289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ru-RU" alt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УПРАВЛЕНИЕ РОСПРИРОДНАДЗОРА ПО ИРКУТСКОЙ ОБЛАСТИ</a:t>
            </a:r>
            <a:endParaRPr kumimoji="0" lang="ru-RU" altLang="ru-RU" sz="1800" b="1" dirty="0" smtClean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00166" y="1142984"/>
            <a:ext cx="742955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целью урегулирования деятельности по обращению с ТКО на БПТ предлагаем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рассмотреть возможность законодательного регулирования использования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инсинераторных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установок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обезвреживания отходов производства и потребления, установок по очистке сточных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подсланевых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вод, селективного сбора отходов на территории ЦЭЗ БПТ.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Так, в адрес Управления поступают письма от администраций муниципальных образований, расположенных в ЦЭЗ БПТ (в частности, администрации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Портбайкальского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сельского поселения), в которых обозначено, что при имеющихся благоприятных факторах для развития туризма в данных муниципалитетах сложилась непростая ситуация в части вывоза и утилизации ТКО. В ряде муниципалитетов отсутствуют  площадки для временного складирования отходов,  полигоны; отходы с территории вывозятся, все затраты  - за счет  бюджета МО.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таких территорий  приобретение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инсинераторной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установки – оптимальный выход из сложившейся ситуации.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 descr="C:\Users\lyahovij\Desktop\insenirat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286256"/>
            <a:ext cx="6095995" cy="2410486"/>
          </a:xfrm>
          <a:prstGeom prst="rect">
            <a:avLst/>
          </a:prstGeom>
          <a:noFill/>
        </p:spPr>
      </p:pic>
      <p:pic>
        <p:nvPicPr>
          <p:cNvPr id="11268" name="Picture 4" descr="C:\Users\lyahovij\Desktop\incinerator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00108"/>
            <a:ext cx="1357290" cy="1571636"/>
          </a:xfrm>
          <a:prstGeom prst="rect">
            <a:avLst/>
          </a:prstGeom>
          <a:noFill/>
        </p:spPr>
      </p:pic>
      <p:pic>
        <p:nvPicPr>
          <p:cNvPr id="11269" name="Picture 5" descr="C:\Users\lyahovij\Desktop\utilizator-0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2643182"/>
            <a:ext cx="1285884" cy="1500198"/>
          </a:xfrm>
          <a:prstGeom prst="rect">
            <a:avLst/>
          </a:prstGeom>
          <a:noFill/>
        </p:spPr>
      </p:pic>
      <p:pic>
        <p:nvPicPr>
          <p:cNvPr id="11271" name="Picture 7" descr="C:\Users\lyahovij\Desktop\b_133731769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5" y="4500570"/>
            <a:ext cx="1785950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015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1285860"/>
            <a:ext cx="87154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1785926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42844" y="1500174"/>
            <a:ext cx="5643602" cy="9387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Всего на территории Иркутской области общее количество объектов размещения отходов составляет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204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из них в государственный реестр объектов размещения отходов  включен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141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хранения и захоронения твердых коммунальных и промышленных отходов предназначены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 полигона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из них включены в ГРОРО –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23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714744" y="2528909"/>
          <a:ext cx="5214973" cy="4186238"/>
        </p:xfrm>
        <a:graphic>
          <a:graphicData uri="http://schemas.openxmlformats.org/drawingml/2006/table">
            <a:tbl>
              <a:tblPr/>
              <a:tblGrid>
                <a:gridCol w="267230"/>
                <a:gridCol w="2198885"/>
                <a:gridCol w="1276595"/>
                <a:gridCol w="1472263"/>
              </a:tblGrid>
              <a:tr h="6201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Муниципальные образования,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имеющие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полигоны для хранения и захоронения ТКО и промышленных отходов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полигонов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Включён/не включен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в ГРОРО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г. Бодайбо,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Бодайбинский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включены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г. Усть-Кут,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Усть-Кутский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включены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г. Братск, Братский район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все включены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00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г. Усть-Илимск,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Усть-Илимский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 включен, 1 - нет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201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Иркутск, Иркутский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(МУП «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Спецавтохозяйство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»)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включен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Черемхово, Черемховский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Ангарск, Ангарский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2 - включены, 1 - нет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Шелехов. Шелеховский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00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Усолье-Сибирское, Усольский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1 - включен, 3 – не включены;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г. Свирск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Тулун, Тулунский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не 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Киренск, Киренский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не 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Слюдянка, Слюдянский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не 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г. Тайшет, Тайшетский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не 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Заларинский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не 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Катангский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Нижнеилимский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не включен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50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Ольхонский район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включен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91" marR="6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42844" y="2500305"/>
            <a:ext cx="3429024" cy="4339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Муниципальные образования,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имеющие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полигоны для хранения и захоронения ТКО и промышленных отходов: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города: Зима, Саянск;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Аларский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Балаганский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Баяндаевский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Боханский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Казачинско-Ленский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Качугский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Куйтунский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Нижнеудинский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Нукутский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Осинский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Усть-Удинский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Чунский,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Эхирит-Булагатский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Мамско-Чуйский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Жигаловский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Кроме того, ГЭЭ прошли следующие полигоны ТКО, расположенные на БПТ: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Проектная документация «Реконструкция полигона твердых бытовых отходов г. Иркутска» - приказ Управления 2129-од от 18.10.2016 – положительное заключение.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Проектная документация  «Полигон ТБО на территории МО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Слюдянский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район Иркутской области, в 140 м вправо от федеральной  автомобильной дороги А-164 «Култук-Монды» - граница с Монголией» - приказ Управления № 191-од от 10.02.2015 – положительное заключение.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C:\Users\lyahovij\Desktop\67b98ceb2ee7ff82a3e74377a61848d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571612"/>
            <a:ext cx="2214578" cy="857256"/>
          </a:xfrm>
          <a:prstGeom prst="rect">
            <a:avLst/>
          </a:prstGeom>
          <a:noFill/>
        </p:spPr>
      </p:pic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42845" y="142851"/>
          <a:ext cx="8643997" cy="1341120"/>
        </p:xfrm>
        <a:graphic>
          <a:graphicData uri="http://schemas.openxmlformats.org/drawingml/2006/table">
            <a:tbl>
              <a:tblPr/>
              <a:tblGrid>
                <a:gridCol w="1778155"/>
                <a:gridCol w="1103176"/>
                <a:gridCol w="1440668"/>
                <a:gridCol w="1186432"/>
                <a:gridCol w="1016941"/>
                <a:gridCol w="1186432"/>
                <a:gridCol w="932193"/>
              </a:tblGrid>
              <a:tr h="267893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Иркутская 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область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Муниципальные образования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89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в том числе по типам: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муниципальные районы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городские округа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" algn="l"/>
                          <a:tab pos="1172210" algn="ctr"/>
                        </a:tabLs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поселения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в том числе: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городские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сельские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3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468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426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363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5" descr="stripe 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16"/>
          <a:stretch>
            <a:fillRect/>
          </a:stretch>
        </p:blipFill>
        <p:spPr bwMode="auto">
          <a:xfrm>
            <a:off x="0" y="1"/>
            <a:ext cx="9144000" cy="71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214414" y="142853"/>
            <a:ext cx="74295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ru-RU" alt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УПРАВЛЕНИЕ РОСПРИРОДНАДЗОРА ПО ИРКУТСКОЙ ОБЛАСТИ</a:t>
            </a:r>
            <a:endParaRPr kumimoji="0" lang="ru-RU" altLang="ru-RU" sz="1600" b="1" dirty="0" smtClean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28596" y="928670"/>
            <a:ext cx="8429684" cy="295465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настоящего времени на БПТ не организован сбор сточных и </a:t>
            </a:r>
            <a:r>
              <a:rPr kumimoji="0" lang="ru-RU" sz="1200" i="0" u="none" strike="noStrike" cap="none" normalizeH="0" baseline="0" dirty="0" err="1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подсланевых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вод, отсутствуют  обустроенные приемные пункты. Для очистки и обеззараживания судовых хозяйственно-бытовых и фекальных сточных вод возможно использование установки типа СКПО «</a:t>
            </a:r>
            <a:r>
              <a:rPr kumimoji="0" lang="ru-RU" sz="1200" i="0" u="none" strike="noStrike" cap="none" normalizeH="0" baseline="0" dirty="0" err="1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Самотлор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«Сток-150», которая эффективно применяется для вышеназванных целей ПАО «ВСРП» в районе порта Байкал. На данный момент решений по остальным водным объектам БПТ нет.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rgbClr val="0E35D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Дополнительно обращаем внимание на наличие положительных заключений ГЭЭ по объектам: «Установка для термического уничтожения (обезвреживания) отходов </a:t>
            </a:r>
            <a:r>
              <a:rPr kumimoji="0" lang="ru-RU" sz="1200" i="0" u="none" strike="noStrike" cap="none" normalizeH="0" baseline="0" dirty="0" err="1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инсинераторы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0E35D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ИН-50» и «Установки (комплексы) КТО-50 для термического обезвреживания отходов».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rgbClr val="0E35D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станций сбора ТКО для централизованной передачи отходов предприятиям, утилизирующим отходы (стекло, резина,  пластик, бумага, железо и т.д.) позволит также организовать рабочие места и снизить негативное воздействие на окружающую среду.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68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Селективный сбор отходов позволяет сократить объемы отходов, вывозимых на полигоны и предотвратить образование новых несанкционированных объектов размещения отходов, а также позволяет использовать отходы как вторичные ресурсы, выделяя из общей массы отходов так называемые «полезные фракции» - материалы, которые могут быть переработаны и использованы повторно.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682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lyahovij\Desktop\70a7c2ed35b0f8b2225bf2b30f9f597b_X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4000504"/>
            <a:ext cx="8572500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74938" y="0"/>
            <a:ext cx="37941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Лицензирование и нормирование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071938" y="357166"/>
            <a:ext cx="48577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9263" algn="ctr" eaLnBrk="0" hangingPunct="0"/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предприятий, осуществляющих деятельность </a:t>
            </a: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сбору промышленных отходов от сторонних организаций с целью утилизации  </a:t>
            </a:r>
            <a:r>
              <a:rPr lang="ru-RU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ctr" eaLnBrk="0" hangingPunct="0"/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том числе путем переработки из них посредством     </a:t>
            </a:r>
            <a:r>
              <a:rPr lang="ru-RU" sz="12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рецеркуляции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ctr" eaLnBrk="0" hangingPunct="0"/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рекуперации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ctr" eaLnBrk="0" hangingPunct="0"/>
            <a:r>
              <a:rPr lang="ru-RU" sz="1200" b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регенерации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2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235" name="Rectangle 7"/>
          <p:cNvSpPr>
            <a:spLocks noChangeArrowheads="1"/>
          </p:cNvSpPr>
          <p:nvPr/>
        </p:nvSpPr>
        <p:spPr bwMode="auto">
          <a:xfrm>
            <a:off x="0" y="-14287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236" name="Rectangle 8"/>
          <p:cNvSpPr>
            <a:spLocks noChangeArrowheads="1"/>
          </p:cNvSpPr>
          <p:nvPr/>
        </p:nvSpPr>
        <p:spPr bwMode="auto">
          <a:xfrm>
            <a:off x="214313" y="357167"/>
            <a:ext cx="335755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ru-RU" sz="1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 в Иркутской </a:t>
            </a:r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области в 2016 г.  </a:t>
            </a:r>
            <a:r>
              <a:rPr lang="ru-RU" sz="1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соискателей/лицензиатов на переоформление/предоставление лицензий на вид деятельности по сбору, транспортированию, обработке, утилизации, обезвреживанию и размещению - </a:t>
            </a: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порядка 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</a:t>
            </a:r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1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настоящее время в Управление  обратилось  порядка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60% </a:t>
            </a:r>
            <a:r>
              <a:rPr lang="ru-RU" sz="1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заявителей.</a:t>
            </a:r>
          </a:p>
          <a:p>
            <a:pPr algn="just" eaLnBrk="0" hangingPunct="0"/>
            <a:endParaRPr lang="ru-RU" sz="1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ru-RU" sz="1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ru-RU" sz="1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ru-RU" b="1" dirty="0">
              <a:solidFill>
                <a:srgbClr val="7030A0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28595" y="2000241"/>
          <a:ext cx="7786742" cy="4381538"/>
        </p:xfrm>
        <a:graphic>
          <a:graphicData uri="http://schemas.openxmlformats.org/drawingml/2006/table">
            <a:tbl>
              <a:tblPr/>
              <a:tblGrid>
                <a:gridCol w="1974326"/>
                <a:gridCol w="1421514"/>
                <a:gridCol w="2195451"/>
                <a:gridCol w="2195451"/>
              </a:tblGrid>
              <a:tr h="158926">
                <a:tc>
                  <a:txBody>
                    <a:bodyPr/>
                    <a:lstStyle/>
                    <a:p>
                      <a:pPr algn="just"/>
                      <a:endParaRPr lang="ru-RU" sz="9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 год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 год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492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рассмотрено проектов нормативов образования отходов и лимитов на их размещение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743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684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198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92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выдано документов об утверждении нормативов образования отходов и лимитов на их размещение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621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629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194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7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рассмотрено проектов нормативов ПДВ (ВСВ)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357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418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317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92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выдано разрешений на выбросы вредных (загрязняющих) веществ в атмосферный воздух.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156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155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36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рассмотрено проектов нормативов допустимых сбросов веществ и микроорганизмов в водные объекты для водопользователей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800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проектов нормативов допустимых сбросов загрязняющих веществ, иных веществ и микроорганизмов для абонентов организаций, осуществляющих водоотведение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36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Выдано разрешений на сбросы веществ (за исключением радиоактивных веществ) и микроорганизмов в водные объекты.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86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76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2"/>
          <p:cNvGraphicFramePr>
            <a:graphicFrameLocks noGrp="1"/>
          </p:cNvGraphicFramePr>
          <p:nvPr/>
        </p:nvGraphicFramePr>
        <p:xfrm>
          <a:off x="0" y="785813"/>
          <a:ext cx="5072063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143000" y="0"/>
            <a:ext cx="6643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 eaLnBrk="0" hangingPunct="0"/>
            <a:r>
              <a:rPr lang="ru-RU" sz="20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Государственная экологическая экспертиза</a:t>
            </a:r>
            <a:endParaRPr lang="ru-RU" sz="2000">
              <a:solidFill>
                <a:srgbClr val="7030A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0" name="Прямоугольник 13"/>
          <p:cNvSpPr>
            <a:spLocks noChangeArrowheads="1"/>
          </p:cNvSpPr>
          <p:nvPr/>
        </p:nvSpPr>
        <p:spPr bwMode="auto">
          <a:xfrm>
            <a:off x="3343275" y="428625"/>
            <a:ext cx="2457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Количество проектов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 rot="10800000" flipV="1">
            <a:off x="5214938" y="873125"/>
            <a:ext cx="3929062" cy="2863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49263" algn="ctr" eaLnBrk="0" hangingPunct="0">
              <a:defRPr/>
            </a:pP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2016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году в Управление поступило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275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поручений </a:t>
            </a:r>
            <a:r>
              <a:rPr lang="ru-RU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Росприроднадзора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 проведении ГЭЭ.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Поступивших материалов для организации и проведения экспертизы 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228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ru-RU" sz="20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ctr" eaLnBrk="0" hangingPunct="0">
              <a:defRPr/>
            </a:pP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них организована и завершена экспертиза по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205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объектам.</a:t>
            </a:r>
            <a:endParaRPr lang="ru-RU" sz="2000" b="1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222" name="Picture 6" descr="C:\Users\lyahovij\Desktop\pic_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62550" y="3929063"/>
            <a:ext cx="398145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428605"/>
          <a:ext cx="7858180" cy="3933089"/>
        </p:xfrm>
        <a:graphic>
          <a:graphicData uri="http://schemas.openxmlformats.org/drawingml/2006/table">
            <a:tbl>
              <a:tblPr/>
              <a:tblGrid>
                <a:gridCol w="2294587"/>
                <a:gridCol w="1037281"/>
                <a:gridCol w="1552778"/>
                <a:gridCol w="1810524"/>
                <a:gridCol w="1163010"/>
              </a:tblGrid>
              <a:tr h="3028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Объекты ГЭЭ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Кол-во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Положительное заключение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Отрицательное заключение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*Продление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30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Объекты социальной сферы, в том числе: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62 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56 (90%)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6 (10%)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27 (44%)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334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 медицинские реабилитационные центры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2(100%)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151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 школы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2(100%)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1(50%)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22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 спортивные сооружения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2(50%)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151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 детские сады,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3(75%)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334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 дома детского творчества, дома культуры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5(100%)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5(100%)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30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 объекты жилищного строительства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45(100%)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39(87%)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6(13%)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21(47%)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22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Объекты инфраструктуры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49(100%)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43(88%)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6(12%)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28(57%)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781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Строительство и реконструкция зданий административно-бытового, производственного, торгового, досугового назначения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53(100%)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46(87%)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7(13%)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18(34%)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151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Производственная сфера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18(100%)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18(100%)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3(17%)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22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Объекты размещения отходов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8(100%)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8(100)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1(13%)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151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Прочие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15(100%)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14(93%)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1(7%)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9(60%)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  <a:tr h="151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Итого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205(100%)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185(90%)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20(10%)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86(42%)</a:t>
                      </a:r>
                    </a:p>
                  </a:txBody>
                  <a:tcPr marL="51371" marR="51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F7DC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4786322"/>
            <a:ext cx="8001056" cy="1600438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lvl="0" indent="450850" algn="ctr">
              <a:tabLst>
                <a:tab pos="454025" algn="l"/>
              </a:tabLst>
            </a:pPr>
            <a:r>
              <a:rPr kumimoji="0"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*Согласно части  4 статьи 14 Федерального закона от 23.11.1995 № 174-ФЗ «Об экологической экспертизе» срок проведения ГЭЭ не должен превышать три месяца и может быть продлен на один месяц по заявлению заказчика.</a:t>
            </a:r>
            <a:endParaRPr kumimoji="0"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hangingPunct="0">
              <a:tabLst>
                <a:tab pos="454025" algn="l"/>
              </a:tabLst>
            </a:pPr>
            <a:r>
              <a:rPr kumimoji="0"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Продление срока проведения ГЭЭ связано с представлением некачественной проектной документации, требующей пояснений по замечаниям экспертной комиссии и устранений несоответствий требованиям природоохранного законодательства, </a:t>
            </a:r>
            <a:endParaRPr kumimoji="0"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ctr" eaLnBrk="0" hangingPunct="0">
              <a:tabLst>
                <a:tab pos="454025" algn="l"/>
              </a:tabLst>
            </a:pPr>
            <a:r>
              <a:rPr kumimoji="0"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выявленным </a:t>
            </a:r>
            <a:r>
              <a:rPr kumimoji="0"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ходе проведения ГЭЭ. </a:t>
            </a:r>
            <a:endParaRPr kumimoji="0"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F2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kargina\Desktop\news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643182"/>
            <a:ext cx="3446243" cy="34290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1214422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Благодарю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за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внимание!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9488</TotalTime>
  <Words>1173</Words>
  <Application>Microsoft Office PowerPoint</Application>
  <PresentationFormat>Экран (4:3)</PresentationFormat>
  <Paragraphs>255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rpn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gruzdkovdy</dc:creator>
  <cp:lastModifiedBy>lyahovich</cp:lastModifiedBy>
  <cp:revision>3177</cp:revision>
  <dcterms:created xsi:type="dcterms:W3CDTF">2011-09-07T05:49:45Z</dcterms:created>
  <dcterms:modified xsi:type="dcterms:W3CDTF">2016-12-06T02:07:56Z</dcterms:modified>
</cp:coreProperties>
</file>